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B0604020202020204" charset="0"/>
      <p:regular r:id="rId15"/>
    </p:embeddedFont>
    <p:embeddedFont>
      <p:font typeface="Lato Bold Bold" panose="020B0604020202020204" charset="0"/>
      <p:regular r:id="rId16"/>
    </p:embeddedFont>
    <p:embeddedFont>
      <p:font typeface="Lato Bold Italics" panose="020B0604020202020204" charset="0"/>
      <p:regular r:id="rId17"/>
    </p:embeddedFont>
    <p:embeddedFont>
      <p:font typeface="Lato Bold Bold Italics" panose="020B0604020202020204" charset="0"/>
      <p:regular r:id="rId18"/>
    </p:embeddedFont>
    <p:embeddedFont>
      <p:font typeface="Lato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-125" y="-5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3503" y="4807640"/>
            <a:ext cx="9394897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spc="-170" dirty="0">
                <a:solidFill>
                  <a:srgbClr val="FFFFFF"/>
                </a:solidFill>
                <a:latin typeface="Lato Bold Bold"/>
              </a:rPr>
              <a:t>Do you want a team of Master students to work on it?</a:t>
            </a:r>
          </a:p>
          <a:p>
            <a:pPr>
              <a:lnSpc>
                <a:spcPts val="4500"/>
              </a:lnSpc>
            </a:pPr>
            <a:endParaRPr lang="en-US" sz="4500" spc="-170" dirty="0">
              <a:solidFill>
                <a:srgbClr val="FFFFFF"/>
              </a:solidFill>
              <a:latin typeface="Lato Bold Bold"/>
            </a:endParaRPr>
          </a:p>
          <a:p>
            <a:pPr>
              <a:lnSpc>
                <a:spcPts val="4500"/>
              </a:lnSpc>
            </a:pPr>
            <a:r>
              <a:rPr lang="en-US" sz="4500" spc="-170" dirty="0">
                <a:solidFill>
                  <a:srgbClr val="FFFFFF"/>
                </a:solidFill>
                <a:latin typeface="Lato Bold Bold"/>
              </a:rPr>
              <a:t>Option E Scale UP project is here to help!</a:t>
            </a:r>
          </a:p>
          <a:p>
            <a:pPr>
              <a:lnSpc>
                <a:spcPts val="4500"/>
              </a:lnSpc>
            </a:pPr>
            <a:endParaRPr lang="en-US" sz="4500" spc="-170" dirty="0">
              <a:solidFill>
                <a:srgbClr val="FFFFFF"/>
              </a:solidFill>
              <a:latin typeface="Lato Bold Bold"/>
            </a:endParaRPr>
          </a:p>
          <a:p>
            <a:pPr>
              <a:lnSpc>
                <a:spcPts val="4500"/>
              </a:lnSpc>
            </a:pPr>
            <a:endParaRPr lang="en-US" sz="4500" spc="-170" dirty="0">
              <a:solidFill>
                <a:srgbClr val="FFFFFF"/>
              </a:solidFill>
              <a:latin typeface="Lato Bold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7909" r="27909"/>
          <a:stretch>
            <a:fillRect/>
          </a:stretch>
        </p:blipFill>
        <p:spPr>
          <a:xfrm>
            <a:off x="11434372" y="0"/>
            <a:ext cx="6853628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33854" y="380612"/>
            <a:ext cx="6188132" cy="1159106"/>
            <a:chOff x="0" y="0"/>
            <a:chExt cx="8250843" cy="154547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10885" t="25333" r="3630" b="26478"/>
            <a:stretch>
              <a:fillRect/>
            </a:stretch>
          </p:blipFill>
          <p:spPr>
            <a:xfrm>
              <a:off x="0" y="0"/>
              <a:ext cx="4117977" cy="154547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117977" y="144141"/>
              <a:ext cx="4132866" cy="1401333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723630" y="3315040"/>
            <a:ext cx="7160896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spc="225" dirty="0">
                <a:solidFill>
                  <a:srgbClr val="FFDE59"/>
                </a:solidFill>
                <a:latin typeface="Lato Bold"/>
              </a:rPr>
              <a:t>Do you want to scale up your business?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3503" y="8115300"/>
            <a:ext cx="8861497" cy="1158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 b="1" spc="336" dirty="0">
                <a:solidFill>
                  <a:srgbClr val="FFDE59"/>
                </a:solidFill>
                <a:latin typeface="Lato"/>
              </a:rPr>
              <a:t>Apply now by filling the google form:</a:t>
            </a:r>
          </a:p>
          <a:p>
            <a:pPr>
              <a:lnSpc>
                <a:spcPts val="3120"/>
              </a:lnSpc>
            </a:pPr>
            <a:endParaRPr lang="en-US" sz="2400" b="1" spc="336" dirty="0">
              <a:solidFill>
                <a:srgbClr val="FFDE59"/>
              </a:solidFill>
              <a:latin typeface="Lato"/>
            </a:endParaRPr>
          </a:p>
          <a:p>
            <a:pPr>
              <a:lnSpc>
                <a:spcPts val="3120"/>
              </a:lnSpc>
            </a:pPr>
            <a:r>
              <a:rPr lang="en-US" sz="2400" b="1" spc="336" dirty="0">
                <a:solidFill>
                  <a:srgbClr val="FFDE59"/>
                </a:solidFill>
                <a:latin typeface="Lato"/>
              </a:rPr>
              <a:t> https://forms.gle/L5ftFwF2h3Z6qdbQ9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50B1ED0-6DB4-4AD3-BFCC-771069F01485}"/>
              </a:ext>
            </a:extLst>
          </p:cNvPr>
          <p:cNvSpPr/>
          <p:nvPr/>
        </p:nvSpPr>
        <p:spPr>
          <a:xfrm>
            <a:off x="8534400" y="1028700"/>
            <a:ext cx="2743200" cy="152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It is FREE of charge!!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4928" y="3164209"/>
            <a:ext cx="15541872" cy="45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spc="50" dirty="0">
                <a:solidFill>
                  <a:srgbClr val="FFFFFF"/>
                </a:solidFill>
                <a:latin typeface="Lato Bold Bold Italics"/>
              </a:rPr>
              <a:t>ESCP OPTION E SCALE UP</a:t>
            </a:r>
            <a:r>
              <a:rPr lang="en-US" sz="5000" spc="50" dirty="0">
                <a:solidFill>
                  <a:srgbClr val="FFFFFF"/>
                </a:solidFill>
                <a:latin typeface="Lato Bold"/>
              </a:rPr>
              <a:t> is a project delivered to scale up companies by a team of 5 students in their last year of the </a:t>
            </a:r>
          </a:p>
          <a:p>
            <a:pPr>
              <a:lnSpc>
                <a:spcPts val="8400"/>
              </a:lnSpc>
            </a:pPr>
            <a:r>
              <a:rPr lang="en-US" sz="5600" spc="56" dirty="0">
                <a:solidFill>
                  <a:srgbClr val="FFDE59"/>
                </a:solidFill>
                <a:latin typeface="Lato Bold Bold Italics"/>
              </a:rPr>
              <a:t>Master in Management at ESCP Business School</a:t>
            </a:r>
            <a:endParaRPr lang="en-US" sz="5600" spc="56" dirty="0">
              <a:solidFill>
                <a:srgbClr val="FFDE59"/>
              </a:solidFill>
              <a:latin typeface="Lato Bold"/>
            </a:endParaRPr>
          </a:p>
          <a:p>
            <a:pPr>
              <a:lnSpc>
                <a:spcPts val="4800"/>
              </a:lnSpc>
            </a:pPr>
            <a:r>
              <a:rPr lang="en-US" sz="3200" spc="32" dirty="0">
                <a:solidFill>
                  <a:srgbClr val="F9FCFF"/>
                </a:solidFill>
                <a:latin typeface="Lato Bold Italics"/>
              </a:rPr>
              <a:t>#6 worldwide master in the Financial Times ranking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64928" y="1397994"/>
            <a:ext cx="2497746" cy="1290260"/>
            <a:chOff x="0" y="0"/>
            <a:chExt cx="1106336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1106336" cy="69850"/>
            </a:xfrm>
            <a:custGeom>
              <a:avLst/>
              <a:gdLst/>
              <a:ahLst/>
              <a:cxnLst/>
              <a:rect l="l" t="t" r="r" b="b"/>
              <a:pathLst>
                <a:path w="1106336" h="69850">
                  <a:moveTo>
                    <a:pt x="8155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06336" y="69850"/>
                  </a:lnTo>
                  <a:lnTo>
                    <a:pt x="1106336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64928" y="717455"/>
            <a:ext cx="6525371" cy="97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80"/>
              </a:lnSpc>
              <a:spcBef>
                <a:spcPct val="0"/>
              </a:spcBef>
            </a:pPr>
            <a:r>
              <a:rPr lang="en-US" sz="6400" u="none" spc="576">
                <a:solidFill>
                  <a:srgbClr val="F9FCFF"/>
                </a:solidFill>
                <a:latin typeface="Lato Bold Bold Italics"/>
              </a:rPr>
              <a:t>WHAT IS IT?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813222" y="0"/>
            <a:ext cx="474778" cy="10287000"/>
            <a:chOff x="0" y="0"/>
            <a:chExt cx="160604" cy="3479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0604" cy="3479800"/>
            </a:xfrm>
            <a:custGeom>
              <a:avLst/>
              <a:gdLst/>
              <a:ahLst/>
              <a:cxnLst/>
              <a:rect l="l" t="t" r="r" b="b"/>
              <a:pathLst>
                <a:path w="160604" h="3479800">
                  <a:moveTo>
                    <a:pt x="0" y="0"/>
                  </a:moveTo>
                  <a:lnTo>
                    <a:pt x="160604" y="0"/>
                  </a:lnTo>
                  <a:lnTo>
                    <a:pt x="16060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4928" y="9080970"/>
            <a:ext cx="3826162" cy="716683"/>
            <a:chOff x="0" y="0"/>
            <a:chExt cx="5101550" cy="95557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10885" t="25333" r="3630" b="26478"/>
            <a:stretch>
              <a:fillRect/>
            </a:stretch>
          </p:blipFill>
          <p:spPr>
            <a:xfrm>
              <a:off x="0" y="0"/>
              <a:ext cx="2546172" cy="95557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546172" y="89123"/>
              <a:ext cx="2555378" cy="8664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7682" y="1549507"/>
            <a:ext cx="10269344" cy="583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6000" spc="60" dirty="0">
                <a:solidFill>
                  <a:srgbClr val="FFDE59"/>
                </a:solidFill>
                <a:latin typeface="Lato Bold Bold Italics"/>
              </a:rPr>
              <a:t>ESCP OPTION E SCALE UP</a:t>
            </a:r>
            <a:r>
              <a:rPr lang="en-US" sz="6000" spc="60" dirty="0">
                <a:solidFill>
                  <a:srgbClr val="FFDE59"/>
                </a:solidFill>
                <a:latin typeface="Lato Bold"/>
              </a:rPr>
              <a:t> </a:t>
            </a:r>
          </a:p>
          <a:p>
            <a:pPr>
              <a:lnSpc>
                <a:spcPts val="7500"/>
              </a:lnSpc>
            </a:pPr>
            <a:r>
              <a:rPr lang="en-US" sz="5000" spc="50" dirty="0">
                <a:solidFill>
                  <a:srgbClr val="F9FCFF"/>
                </a:solidFill>
                <a:latin typeface="Lato Bold"/>
              </a:rPr>
              <a:t>aims at supporting an </a:t>
            </a:r>
            <a:r>
              <a:rPr lang="en-US" sz="5000" spc="50" dirty="0" err="1">
                <a:solidFill>
                  <a:srgbClr val="F9FCFF"/>
                </a:solidFill>
                <a:latin typeface="Lato Bold"/>
              </a:rPr>
              <a:t>organisation</a:t>
            </a:r>
            <a:r>
              <a:rPr lang="en-US" sz="5000" spc="50" dirty="0">
                <a:solidFill>
                  <a:srgbClr val="F9FCFF"/>
                </a:solidFill>
                <a:latin typeface="Lato Bold"/>
              </a:rPr>
              <a:t> in its search fo</a:t>
            </a:r>
            <a:r>
              <a:rPr lang="en-US" sz="5000" spc="50" dirty="0">
                <a:solidFill>
                  <a:srgbClr val="F9FCFF"/>
                </a:solidFill>
                <a:latin typeface="Lato Bold Bold"/>
              </a:rPr>
              <a:t>r scaling sustainably its business </a:t>
            </a:r>
            <a:r>
              <a:rPr lang="en-US" sz="5000" spc="50" dirty="0">
                <a:solidFill>
                  <a:srgbClr val="F9FCFF"/>
                </a:solidFill>
                <a:latin typeface="Lato Bold"/>
              </a:rPr>
              <a:t>by at least one order of magnitude (x10 revenue &amp; X15 profit).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1970" r="28205"/>
          <a:stretch>
            <a:fillRect/>
          </a:stretch>
        </p:blipFill>
        <p:spPr>
          <a:xfrm>
            <a:off x="12150647" y="0"/>
            <a:ext cx="6137353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64928" y="9080970"/>
            <a:ext cx="3826162" cy="716683"/>
            <a:chOff x="0" y="0"/>
            <a:chExt cx="5101550" cy="95557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10885" t="25333" r="3630" b="26478"/>
            <a:stretch>
              <a:fillRect/>
            </a:stretch>
          </p:blipFill>
          <p:spPr>
            <a:xfrm>
              <a:off x="0" y="0"/>
              <a:ext cx="2546172" cy="95557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546172" y="89123"/>
              <a:ext cx="2555378" cy="8664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4619" y="3011949"/>
            <a:ext cx="15880759" cy="37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spc="50" dirty="0">
                <a:solidFill>
                  <a:srgbClr val="FFFFFF"/>
                </a:solidFill>
                <a:latin typeface="Lato Bold"/>
              </a:rPr>
              <a:t>Companies that have successfully managed to launch a value proposition (i.e. product or service) and validated that it</a:t>
            </a:r>
            <a:r>
              <a:rPr lang="en-US" sz="5000" spc="50" dirty="0">
                <a:solidFill>
                  <a:srgbClr val="FFDE59"/>
                </a:solidFill>
                <a:latin typeface="Lato Bold"/>
              </a:rPr>
              <a:t> </a:t>
            </a:r>
            <a:r>
              <a:rPr lang="en-US" sz="5000" spc="50" dirty="0">
                <a:solidFill>
                  <a:srgbClr val="FFDE59"/>
                </a:solidFill>
                <a:latin typeface="Lato Bold Bold Italics"/>
              </a:rPr>
              <a:t>solves a problem</a:t>
            </a:r>
            <a:r>
              <a:rPr lang="en-US" sz="5000" spc="50" dirty="0">
                <a:solidFill>
                  <a:srgbClr val="FFFFFF"/>
                </a:solidFill>
                <a:latin typeface="Lato Bold"/>
              </a:rPr>
              <a:t> and that </a:t>
            </a:r>
            <a:r>
              <a:rPr lang="en-US" sz="5000" spc="50" dirty="0">
                <a:solidFill>
                  <a:srgbClr val="FFFFFF"/>
                </a:solidFill>
                <a:latin typeface="Lato Bold Bold"/>
              </a:rPr>
              <a:t>there is a </a:t>
            </a:r>
            <a:r>
              <a:rPr lang="en-US" sz="5000" spc="50" dirty="0">
                <a:solidFill>
                  <a:srgbClr val="FFDE59"/>
                </a:solidFill>
                <a:latin typeface="Lato Bold Bold Italics"/>
              </a:rPr>
              <a:t>sizeable market for it.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24619" y="1424359"/>
            <a:ext cx="2497746" cy="1290260"/>
            <a:chOff x="0" y="0"/>
            <a:chExt cx="1106336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1106336" cy="69850"/>
            </a:xfrm>
            <a:custGeom>
              <a:avLst/>
              <a:gdLst/>
              <a:ahLst/>
              <a:cxnLst/>
              <a:rect l="l" t="t" r="r" b="b"/>
              <a:pathLst>
                <a:path w="1106336" h="69850">
                  <a:moveTo>
                    <a:pt x="8155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06336" y="69850"/>
                  </a:lnTo>
                  <a:lnTo>
                    <a:pt x="1106336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813222" y="0"/>
            <a:ext cx="474778" cy="10287000"/>
            <a:chOff x="0" y="0"/>
            <a:chExt cx="160604" cy="347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0604" cy="3479800"/>
            </a:xfrm>
            <a:custGeom>
              <a:avLst/>
              <a:gdLst/>
              <a:ahLst/>
              <a:cxnLst/>
              <a:rect l="l" t="t" r="r" b="b"/>
              <a:pathLst>
                <a:path w="160604" h="3479800">
                  <a:moveTo>
                    <a:pt x="0" y="0"/>
                  </a:moveTo>
                  <a:lnTo>
                    <a:pt x="160604" y="0"/>
                  </a:lnTo>
                  <a:lnTo>
                    <a:pt x="16060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824619" y="717455"/>
            <a:ext cx="13172435" cy="97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80"/>
              </a:lnSpc>
              <a:spcBef>
                <a:spcPct val="0"/>
              </a:spcBef>
            </a:pPr>
            <a:r>
              <a:rPr lang="en-US" sz="6400" spc="576">
                <a:solidFill>
                  <a:srgbClr val="F9FCFF"/>
                </a:solidFill>
                <a:latin typeface="Lato Bold Bold Italics"/>
              </a:rPr>
              <a:t>WHO IS IT FOR?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4619" y="7212614"/>
            <a:ext cx="16332641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200" spc="32" dirty="0">
                <a:solidFill>
                  <a:srgbClr val="F9FCFF"/>
                </a:solidFill>
                <a:latin typeface="Lato Bold"/>
              </a:rPr>
              <a:t>The company must have revenue and profitability - at least at gross margin level.</a:t>
            </a:r>
          </a:p>
          <a:p>
            <a:pPr>
              <a:lnSpc>
                <a:spcPts val="4800"/>
              </a:lnSpc>
            </a:pPr>
            <a:r>
              <a:rPr lang="en-US" sz="3200" spc="32" dirty="0">
                <a:solidFill>
                  <a:srgbClr val="FFFFFF"/>
                </a:solidFill>
                <a:latin typeface="Lato Bold"/>
              </a:rPr>
              <a:t>No restrictions applied in terms of industry or type of business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64928" y="9080970"/>
            <a:ext cx="3826162" cy="716683"/>
            <a:chOff x="0" y="0"/>
            <a:chExt cx="5101550" cy="955577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10885" t="25333" r="3630" b="26478"/>
            <a:stretch>
              <a:fillRect/>
            </a:stretch>
          </p:blipFill>
          <p:spPr>
            <a:xfrm>
              <a:off x="0" y="0"/>
              <a:ext cx="2546172" cy="95557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546172" y="89123"/>
              <a:ext cx="2555378" cy="8664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96235" y="3129063"/>
            <a:ext cx="15394238" cy="3775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5600" spc="56" dirty="0">
                <a:solidFill>
                  <a:srgbClr val="FFDE59"/>
                </a:solidFill>
                <a:latin typeface="Lato Bold Bold"/>
              </a:rPr>
              <a:t>Scale up Strategy plan</a:t>
            </a:r>
            <a:r>
              <a:rPr lang="en-US" sz="5600" spc="56" dirty="0">
                <a:solidFill>
                  <a:srgbClr val="FFFFFF"/>
                </a:solidFill>
                <a:latin typeface="Lato Bold"/>
              </a:rPr>
              <a:t> </a:t>
            </a:r>
          </a:p>
          <a:p>
            <a:pPr>
              <a:lnSpc>
                <a:spcPts val="7200"/>
              </a:lnSpc>
            </a:pPr>
            <a:r>
              <a:rPr lang="en-US" sz="4800" spc="48" dirty="0">
                <a:solidFill>
                  <a:srgbClr val="FFFFFF"/>
                </a:solidFill>
                <a:latin typeface="Lato Bold"/>
              </a:rPr>
              <a:t>with thorough recommendations backed up by evidence of best practices scale ups &amp; experimentation with the ultimate objective of: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355" y="1326546"/>
            <a:ext cx="2497746" cy="1290260"/>
            <a:chOff x="0" y="0"/>
            <a:chExt cx="1106336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1106336" cy="69850"/>
            </a:xfrm>
            <a:custGeom>
              <a:avLst/>
              <a:gdLst/>
              <a:ahLst/>
              <a:cxnLst/>
              <a:rect l="l" t="t" r="r" b="b"/>
              <a:pathLst>
                <a:path w="1106336" h="69850">
                  <a:moveTo>
                    <a:pt x="8155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06336" y="69850"/>
                  </a:lnTo>
                  <a:lnTo>
                    <a:pt x="1106336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837474" y="0"/>
            <a:ext cx="450526" cy="10287000"/>
            <a:chOff x="0" y="0"/>
            <a:chExt cx="152400" cy="347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2400" cy="3479800"/>
            </a:xfrm>
            <a:custGeom>
              <a:avLst/>
              <a:gdLst/>
              <a:ahLst/>
              <a:cxnLst/>
              <a:rect l="l" t="t" r="r" b="b"/>
              <a:pathLst>
                <a:path w="152400" h="3479800">
                  <a:moveTo>
                    <a:pt x="0" y="0"/>
                  </a:moveTo>
                  <a:lnTo>
                    <a:pt x="152400" y="0"/>
                  </a:lnTo>
                  <a:lnTo>
                    <a:pt x="1524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66355" y="541020"/>
            <a:ext cx="13172435" cy="97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80"/>
              </a:lnSpc>
              <a:spcBef>
                <a:spcPct val="0"/>
              </a:spcBef>
            </a:pPr>
            <a:r>
              <a:rPr lang="en-US" sz="6400" spc="576">
                <a:solidFill>
                  <a:srgbClr val="F9FCFF"/>
                </a:solidFill>
                <a:latin typeface="Lato Bold Bold Italics"/>
              </a:rPr>
              <a:t>WHAT YOU GET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9457" y="3171660"/>
            <a:ext cx="1037184" cy="1041833"/>
            <a:chOff x="57469" y="-171804"/>
            <a:chExt cx="1382912" cy="1389111"/>
          </a:xfrm>
        </p:grpSpPr>
        <p:grpSp>
          <p:nvGrpSpPr>
            <p:cNvPr id="9" name="Group 9"/>
            <p:cNvGrpSpPr/>
            <p:nvPr/>
          </p:nvGrpSpPr>
          <p:grpSpPr>
            <a:xfrm>
              <a:off x="57469" y="-171804"/>
              <a:ext cx="1382912" cy="1389111"/>
              <a:chOff x="262708" y="-785362"/>
              <a:chExt cx="6321664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62708" y="-785362"/>
                <a:ext cx="6321664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548188" y="-59825"/>
              <a:ext cx="292735" cy="1242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 dirty="0">
                  <a:solidFill>
                    <a:srgbClr val="FFFFFF"/>
                  </a:solidFill>
                  <a:latin typeface="Mont Bold"/>
                </a:rPr>
                <a:t>1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196235" y="6723799"/>
            <a:ext cx="6209109" cy="151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800" dirty="0">
                <a:solidFill>
                  <a:srgbClr val="FFDE59"/>
                </a:solidFill>
                <a:latin typeface="Lato Bold"/>
              </a:rPr>
              <a:t>x10 revenue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02648" y="6723799"/>
            <a:ext cx="7075552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800" dirty="0" smtClean="0">
                <a:solidFill>
                  <a:srgbClr val="FFDE59"/>
                </a:solidFill>
                <a:latin typeface="Lato Bold"/>
              </a:rPr>
              <a:t>x15 </a:t>
            </a:r>
            <a:r>
              <a:rPr lang="en-US" sz="8800" dirty="0">
                <a:solidFill>
                  <a:srgbClr val="FFDE59"/>
                </a:solidFill>
                <a:latin typeface="Lato Bold"/>
              </a:rPr>
              <a:t>profit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64928" y="9080970"/>
            <a:ext cx="3826162" cy="716683"/>
            <a:chOff x="0" y="0"/>
            <a:chExt cx="5101550" cy="955577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l="10885" t="25333" r="3630" b="26478"/>
            <a:stretch>
              <a:fillRect/>
            </a:stretch>
          </p:blipFill>
          <p:spPr>
            <a:xfrm>
              <a:off x="0" y="0"/>
              <a:ext cx="2546172" cy="9555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546172" y="89123"/>
              <a:ext cx="2555378" cy="8664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37474" y="0"/>
            <a:ext cx="450526" cy="10287000"/>
            <a:chOff x="0" y="0"/>
            <a:chExt cx="15240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3479800"/>
            </a:xfrm>
            <a:custGeom>
              <a:avLst/>
              <a:gdLst/>
              <a:ahLst/>
              <a:cxnLst/>
              <a:rect l="l" t="t" r="r" b="b"/>
              <a:pathLst>
                <a:path w="152400" h="3479800">
                  <a:moveTo>
                    <a:pt x="0" y="0"/>
                  </a:moveTo>
                  <a:lnTo>
                    <a:pt x="152400" y="0"/>
                  </a:lnTo>
                  <a:lnTo>
                    <a:pt x="1524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2506" y="1937859"/>
            <a:ext cx="845820" cy="845820"/>
            <a:chOff x="0" y="0"/>
            <a:chExt cx="1127760" cy="112776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127760" cy="1127760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12381" y="33644"/>
              <a:ext cx="237659" cy="1010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5"/>
                </a:lnSpc>
              </a:pPr>
              <a:r>
                <a:rPr lang="en-US" sz="3896" dirty="0">
                  <a:solidFill>
                    <a:srgbClr val="FFFFFF"/>
                  </a:solidFill>
                  <a:latin typeface="Mont Bold"/>
                </a:rPr>
                <a:t>2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91188" y="1766409"/>
            <a:ext cx="9677700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5600" spc="56">
                <a:solidFill>
                  <a:srgbClr val="FFFFFF"/>
                </a:solidFill>
                <a:latin typeface="Lato Bold Bold"/>
              </a:rPr>
              <a:t>Sales &amp; Growth Hacking plan </a:t>
            </a:r>
            <a:r>
              <a:rPr lang="en-US" sz="5600" spc="56">
                <a:solidFill>
                  <a:srgbClr val="FFFFFF"/>
                </a:solidFill>
                <a:latin typeface="Lato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91188" y="3105894"/>
            <a:ext cx="9180940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5600" spc="56">
                <a:solidFill>
                  <a:srgbClr val="FFFFFF"/>
                </a:solidFill>
                <a:latin typeface="Lato Bold Bold"/>
              </a:rPr>
              <a:t>Product/service review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02506" y="3277344"/>
            <a:ext cx="845820" cy="845820"/>
            <a:chOff x="0" y="0"/>
            <a:chExt cx="1127760" cy="112776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127760" cy="1127760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412381" y="89656"/>
              <a:ext cx="237659" cy="1010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5"/>
                </a:lnSpc>
              </a:pPr>
              <a:r>
                <a:rPr lang="en-US" sz="3896" dirty="0">
                  <a:solidFill>
                    <a:srgbClr val="FFFFFF"/>
                  </a:solidFill>
                  <a:latin typeface="Mont Bold"/>
                </a:rPr>
                <a:t>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2506" y="4706457"/>
            <a:ext cx="845820" cy="845820"/>
            <a:chOff x="0" y="0"/>
            <a:chExt cx="1127760" cy="112776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127760" cy="1127760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412381" y="63233"/>
              <a:ext cx="237659" cy="1010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5"/>
                </a:lnSpc>
              </a:pPr>
              <a:r>
                <a:rPr lang="en-US" sz="3896" dirty="0">
                  <a:solidFill>
                    <a:srgbClr val="FFFFFF"/>
                  </a:solidFill>
                  <a:latin typeface="Mont Bold"/>
                </a:rPr>
                <a:t>4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091188" y="4549140"/>
            <a:ext cx="12082012" cy="960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5600" spc="56" dirty="0">
                <a:solidFill>
                  <a:srgbClr val="FFFFFF"/>
                </a:solidFill>
                <a:latin typeface="Lato Bold Bold"/>
              </a:rPr>
              <a:t>Strategy &amp; Business model review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02506" y="6032296"/>
            <a:ext cx="845820" cy="845820"/>
            <a:chOff x="0" y="0"/>
            <a:chExt cx="1127760" cy="112776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127760" cy="1127760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412381" y="58416"/>
              <a:ext cx="237659" cy="1010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5"/>
                </a:lnSpc>
              </a:pPr>
              <a:r>
                <a:rPr lang="en-US" sz="3896" dirty="0">
                  <a:solidFill>
                    <a:srgbClr val="FFFFFF"/>
                  </a:solidFill>
                  <a:latin typeface="Mont Bold"/>
                </a:rPr>
                <a:t>5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091188" y="5860846"/>
            <a:ext cx="12920212" cy="960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5600" spc="56" dirty="0">
                <a:solidFill>
                  <a:srgbClr val="FFFFFF"/>
                </a:solidFill>
                <a:latin typeface="Lato Bold Bold"/>
              </a:rPr>
              <a:t>Organization &amp; Financial model review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764928" y="9080970"/>
            <a:ext cx="3826162" cy="716683"/>
            <a:chOff x="0" y="0"/>
            <a:chExt cx="5101550" cy="955577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/>
            <a:srcRect l="10885" t="25333" r="3630" b="26478"/>
            <a:stretch>
              <a:fillRect/>
            </a:stretch>
          </p:blipFill>
          <p:spPr>
            <a:xfrm>
              <a:off x="0" y="0"/>
              <a:ext cx="2546172" cy="955577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546172" y="89123"/>
              <a:ext cx="2555378" cy="8664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4619" y="1211696"/>
            <a:ext cx="2497746" cy="1290260"/>
            <a:chOff x="0" y="0"/>
            <a:chExt cx="1106336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106336" cy="69850"/>
            </a:xfrm>
            <a:custGeom>
              <a:avLst/>
              <a:gdLst/>
              <a:ahLst/>
              <a:cxnLst/>
              <a:rect l="l" t="t" r="r" b="b"/>
              <a:pathLst>
                <a:path w="1106336" h="69850">
                  <a:moveTo>
                    <a:pt x="8155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06336" y="69850"/>
                  </a:lnTo>
                  <a:lnTo>
                    <a:pt x="1106336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837474" y="0"/>
            <a:ext cx="450526" cy="10287000"/>
            <a:chOff x="0" y="0"/>
            <a:chExt cx="152400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400" cy="3479800"/>
            </a:xfrm>
            <a:custGeom>
              <a:avLst/>
              <a:gdLst/>
              <a:ahLst/>
              <a:cxnLst/>
              <a:rect l="l" t="t" r="r" b="b"/>
              <a:pathLst>
                <a:path w="152400" h="3479800">
                  <a:moveTo>
                    <a:pt x="0" y="0"/>
                  </a:moveTo>
                  <a:lnTo>
                    <a:pt x="152400" y="0"/>
                  </a:lnTo>
                  <a:lnTo>
                    <a:pt x="1524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24619" y="541020"/>
            <a:ext cx="14834201" cy="97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80"/>
              </a:lnSpc>
              <a:spcBef>
                <a:spcPct val="0"/>
              </a:spcBef>
            </a:pPr>
            <a:r>
              <a:rPr lang="en-US" sz="6400" spc="576">
                <a:solidFill>
                  <a:srgbClr val="F9FCFF"/>
                </a:solidFill>
                <a:latin typeface="Lato Bold Bold Italics"/>
              </a:rPr>
              <a:t>DURATION &amp; COMMITMENT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4619" y="2758145"/>
            <a:ext cx="15959891" cy="544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spc="50">
                <a:solidFill>
                  <a:srgbClr val="FFDE59"/>
                </a:solidFill>
                <a:latin typeface="Lato Bold"/>
              </a:rPr>
              <a:t>The project will start mid-January and will be </a:t>
            </a:r>
          </a:p>
          <a:p>
            <a:pPr>
              <a:lnSpc>
                <a:spcPts val="7500"/>
              </a:lnSpc>
            </a:pPr>
            <a:r>
              <a:rPr lang="en-US" sz="5000" spc="50">
                <a:solidFill>
                  <a:srgbClr val="FFDE59"/>
                </a:solidFill>
                <a:latin typeface="Lato Bold"/>
              </a:rPr>
              <a:t>finished by late March.</a:t>
            </a:r>
          </a:p>
          <a:p>
            <a:pPr>
              <a:lnSpc>
                <a:spcPts val="5999"/>
              </a:lnSpc>
            </a:pPr>
            <a:endParaRPr lang="en-US" sz="5000" spc="50">
              <a:solidFill>
                <a:srgbClr val="FFDE59"/>
              </a:solidFill>
              <a:latin typeface="Lato Bold"/>
            </a:endParaRPr>
          </a:p>
          <a:p>
            <a:pPr>
              <a:lnSpc>
                <a:spcPts val="7500"/>
              </a:lnSpc>
            </a:pPr>
            <a:r>
              <a:rPr lang="en-US" sz="5000" spc="50">
                <a:solidFill>
                  <a:srgbClr val="FFFFFF"/>
                </a:solidFill>
                <a:latin typeface="Lato Bold"/>
              </a:rPr>
              <a:t>The team will commit around 300-400 hours of work spread during the period, at the ESCP premises in Finchley road, London.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64928" y="9080970"/>
            <a:ext cx="3826162" cy="716683"/>
            <a:chOff x="0" y="0"/>
            <a:chExt cx="5101550" cy="95557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10885" t="25333" r="3630" b="26478"/>
            <a:stretch>
              <a:fillRect/>
            </a:stretch>
          </p:blipFill>
          <p:spPr>
            <a:xfrm>
              <a:off x="0" y="0"/>
              <a:ext cx="2546172" cy="95557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546172" y="89123"/>
              <a:ext cx="2555378" cy="8664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4619" y="1173588"/>
            <a:ext cx="2497746" cy="1290260"/>
            <a:chOff x="0" y="0"/>
            <a:chExt cx="1106336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106336" cy="69850"/>
            </a:xfrm>
            <a:custGeom>
              <a:avLst/>
              <a:gdLst/>
              <a:ahLst/>
              <a:cxnLst/>
              <a:rect l="l" t="t" r="r" b="b"/>
              <a:pathLst>
                <a:path w="1106336" h="69850">
                  <a:moveTo>
                    <a:pt x="8155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06336" y="69850"/>
                  </a:lnTo>
                  <a:lnTo>
                    <a:pt x="1106336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837474" y="0"/>
            <a:ext cx="450526" cy="10287000"/>
            <a:chOff x="0" y="0"/>
            <a:chExt cx="152400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400" cy="3479800"/>
            </a:xfrm>
            <a:custGeom>
              <a:avLst/>
              <a:gdLst/>
              <a:ahLst/>
              <a:cxnLst/>
              <a:rect l="l" t="t" r="r" b="b"/>
              <a:pathLst>
                <a:path w="152400" h="3479800">
                  <a:moveTo>
                    <a:pt x="0" y="0"/>
                  </a:moveTo>
                  <a:lnTo>
                    <a:pt x="152400" y="0"/>
                  </a:lnTo>
                  <a:lnTo>
                    <a:pt x="1524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24619" y="480060"/>
            <a:ext cx="14834201" cy="97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80"/>
              </a:lnSpc>
              <a:spcBef>
                <a:spcPct val="0"/>
              </a:spcBef>
            </a:pPr>
            <a:r>
              <a:rPr lang="en-US" sz="6400" spc="576">
                <a:solidFill>
                  <a:srgbClr val="F9FCFF"/>
                </a:solidFill>
                <a:latin typeface="Lato Bold Bold Italics"/>
              </a:rPr>
              <a:t>HOW TO APPLY &amp; COST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4619" y="2497032"/>
            <a:ext cx="15700141" cy="307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spc="40" dirty="0">
                <a:solidFill>
                  <a:srgbClr val="FFFFFF"/>
                </a:solidFill>
                <a:latin typeface="Lato Bold"/>
              </a:rPr>
              <a:t>If you feel that you fulfil the requirements, please write an email NOT later then the 21th of December to:</a:t>
            </a:r>
          </a:p>
          <a:p>
            <a:pPr>
              <a:lnSpc>
                <a:spcPts val="5900"/>
              </a:lnSpc>
            </a:pPr>
            <a:r>
              <a:rPr lang="en-US" sz="5000" dirty="0">
                <a:solidFill>
                  <a:srgbClr val="FFDE59"/>
                </a:solidFill>
                <a:latin typeface="Lato Bold"/>
              </a:rPr>
              <a:t>Prof. Davide Sola </a:t>
            </a:r>
          </a:p>
          <a:p>
            <a:pPr>
              <a:lnSpc>
                <a:spcPts val="5900"/>
              </a:lnSpc>
            </a:pPr>
            <a:r>
              <a:rPr lang="en-US" sz="5000" dirty="0">
                <a:solidFill>
                  <a:srgbClr val="FFDE59"/>
                </a:solidFill>
                <a:latin typeface="Lato Bold"/>
              </a:rPr>
              <a:t>dsola@escp.eu</a:t>
            </a:r>
            <a:r>
              <a:rPr lang="en-US" sz="5000" dirty="0">
                <a:solidFill>
                  <a:srgbClr val="FFFFFF"/>
                </a:solidFill>
                <a:latin typeface="Lato Bold"/>
              </a:rPr>
              <a:t>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4928" y="6184399"/>
            <a:ext cx="12905868" cy="2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600" dirty="0">
                <a:solidFill>
                  <a:srgbClr val="FFDE59"/>
                </a:solidFill>
                <a:latin typeface="Lato Bold"/>
              </a:rPr>
              <a:t>The project is FREE of charge!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Lato Bold"/>
              </a:rPr>
              <a:t>If you are happy with the outcomes we would welcome you to make a small donation to the school which will go towards scholarships.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64928" y="9080970"/>
            <a:ext cx="3826162" cy="716683"/>
            <a:chOff x="0" y="0"/>
            <a:chExt cx="5101550" cy="955577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10885" t="25333" r="3630" b="26478"/>
            <a:stretch>
              <a:fillRect/>
            </a:stretch>
          </p:blipFill>
          <p:spPr>
            <a:xfrm>
              <a:off x="0" y="0"/>
              <a:ext cx="2546172" cy="95557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546172" y="89123"/>
              <a:ext cx="2555378" cy="8664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144260"/>
            <a:ext cx="9678920" cy="1446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24"/>
              </a:lnSpc>
            </a:pPr>
            <a:r>
              <a:rPr lang="en-US" sz="10400" spc="-176">
                <a:solidFill>
                  <a:srgbClr val="FFFFFF"/>
                </a:solidFill>
                <a:latin typeface="Lato Bold Bold"/>
              </a:rPr>
              <a:t>Thank you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542657"/>
            <a:ext cx="10865895" cy="1349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 spc="210" dirty="0">
                <a:solidFill>
                  <a:srgbClr val="FFDE59"/>
                </a:solidFill>
                <a:latin typeface="Lato Bold"/>
              </a:rPr>
              <a:t>ESCP Business School</a:t>
            </a:r>
          </a:p>
          <a:p>
            <a:pPr>
              <a:lnSpc>
                <a:spcPts val="5460"/>
              </a:lnSpc>
            </a:pPr>
            <a:r>
              <a:rPr lang="en-US" sz="4200" spc="210" dirty="0">
                <a:solidFill>
                  <a:srgbClr val="FFDE59"/>
                </a:solidFill>
                <a:latin typeface="Lato Bold"/>
              </a:rPr>
              <a:t>LONDON CAMPUS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9068" r="29068"/>
          <a:stretch>
            <a:fillRect/>
          </a:stretch>
        </p:blipFill>
        <p:spPr>
          <a:xfrm>
            <a:off x="11479238" y="0"/>
            <a:ext cx="6808762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3854" y="380612"/>
            <a:ext cx="6188132" cy="1159106"/>
            <a:chOff x="0" y="0"/>
            <a:chExt cx="8250843" cy="154547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10885" t="25333" r="3630" b="26478"/>
            <a:stretch>
              <a:fillRect/>
            </a:stretch>
          </p:blipFill>
          <p:spPr>
            <a:xfrm>
              <a:off x="0" y="0"/>
              <a:ext cx="4117977" cy="154547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117977" y="144141"/>
              <a:ext cx="4132866" cy="14013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Benutzerdefiniert</PresentationFormat>
  <Paragraphs>46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Calibri</vt:lpstr>
      <vt:lpstr>Mont Bold</vt:lpstr>
      <vt:lpstr>Lato</vt:lpstr>
      <vt:lpstr>Lato Bold Bold</vt:lpstr>
      <vt:lpstr>Lato Bold Italics</vt:lpstr>
      <vt:lpstr>Lato Bold Bold Italics</vt:lpstr>
      <vt:lpstr>Lato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Yellow Fashion Marketing Social Media Report Presentation</dc:title>
  <dc:creator>Umberto Sabena</dc:creator>
  <cp:lastModifiedBy>SBraun</cp:lastModifiedBy>
  <cp:revision>9</cp:revision>
  <dcterms:created xsi:type="dcterms:W3CDTF">2006-08-16T00:00:00Z</dcterms:created>
  <dcterms:modified xsi:type="dcterms:W3CDTF">2020-12-01T15:41:51Z</dcterms:modified>
  <dc:identifier>DAEMd1MDDJ8</dc:identifier>
</cp:coreProperties>
</file>